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0" r:id="rId7"/>
    <p:sldId id="261" r:id="rId8"/>
    <p:sldId id="266" r:id="rId9"/>
    <p:sldId id="262" r:id="rId10"/>
    <p:sldId id="263" r:id="rId11"/>
    <p:sldId id="264"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13.04.2020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13.04.2020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13.04.2020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13.04.2020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13.04.2020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13.04.2020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researchgate.net/journal/1822-7864_Problems_of_Education_in_the_21st_Centur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689"/>
            <a:ext cx="7772400" cy="2979762"/>
          </a:xfrm>
        </p:spPr>
        <p:txBody>
          <a:bodyPr/>
          <a:lstStyle/>
          <a:p>
            <a:r>
              <a:rPr lang="ru-RU" b="1" i="1" dirty="0" err="1"/>
              <a:t>Keywords</a:t>
            </a:r>
            <a:r>
              <a:rPr lang="ru-RU" b="1" i="1" dirty="0"/>
              <a:t> </a:t>
            </a:r>
            <a:r>
              <a:rPr lang="ru-RU" dirty="0"/>
              <a:t/>
            </a:r>
            <a:br>
              <a:rPr lang="ru-RU" dirty="0"/>
            </a:br>
            <a:endParaRPr lang="ru-RU" dirty="0"/>
          </a:p>
        </p:txBody>
      </p:sp>
      <p:sp>
        <p:nvSpPr>
          <p:cNvPr id="3" name="Подзаголовок 2"/>
          <p:cNvSpPr>
            <a:spLocks noGrp="1"/>
          </p:cNvSpPr>
          <p:nvPr>
            <p:ph type="subTitle" idx="1"/>
          </p:nvPr>
        </p:nvSpPr>
        <p:spPr/>
        <p:txBody>
          <a:bodyPr/>
          <a:lstStyle/>
          <a:p>
            <a:r>
              <a:rPr lang="en-US" sz="2400" b="1" dirty="0" smtClean="0">
                <a:solidFill>
                  <a:schemeClr val="tx1"/>
                </a:solidFill>
                <a:latin typeface="Times New Roman" pitchFamily="18" charset="0"/>
                <a:cs typeface="Times New Roman" pitchFamily="18" charset="0"/>
              </a:rPr>
              <a:t>Department of pedagogy and educational management</a:t>
            </a:r>
          </a:p>
          <a:p>
            <a:r>
              <a:rPr lang="en-US" sz="2400" b="1" dirty="0" err="1" smtClean="0">
                <a:solidFill>
                  <a:schemeClr val="tx1"/>
                </a:solidFill>
                <a:latin typeface="Times New Roman" pitchFamily="18" charset="0"/>
                <a:cs typeface="Times New Roman" pitchFamily="18" charset="0"/>
              </a:rPr>
              <a:t>Makhambetova</a:t>
            </a:r>
            <a:r>
              <a:rPr lang="en-US" sz="2400" b="1" dirty="0" smtClean="0">
                <a:solidFill>
                  <a:schemeClr val="tx1"/>
                </a:solidFill>
                <a:latin typeface="Times New Roman" pitchFamily="18" charset="0"/>
                <a:cs typeface="Times New Roman" pitchFamily="18" charset="0"/>
              </a:rPr>
              <a:t> </a:t>
            </a:r>
            <a:r>
              <a:rPr lang="en-US" sz="2400" b="1" dirty="0" err="1" smtClean="0">
                <a:solidFill>
                  <a:schemeClr val="tx1"/>
                </a:solidFill>
                <a:latin typeface="Times New Roman" pitchFamily="18" charset="0"/>
                <a:cs typeface="Times New Roman" pitchFamily="18" charset="0"/>
              </a:rPr>
              <a:t>Zh.T</a:t>
            </a:r>
            <a:r>
              <a:rPr lang="en-US" dirty="0" smtClean="0">
                <a:solidFill>
                  <a:schemeClr val="tx1"/>
                </a:solidFill>
              </a:rPr>
              <a:t>.</a:t>
            </a:r>
            <a:endParaRPr lang="ru-RU" dirty="0">
              <a:solidFill>
                <a:schemeClr val="tx1"/>
              </a:solidFill>
            </a:endParaRPr>
          </a:p>
        </p:txBody>
      </p:sp>
    </p:spTree>
    <p:extLst>
      <p:ext uri="{BB962C8B-B14F-4D97-AF65-F5344CB8AC3E}">
        <p14:creationId xmlns:p14="http://schemas.microsoft.com/office/powerpoint/2010/main" val="26070564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en-US" sz="2400" dirty="0">
                <a:latin typeface="Times New Roman" pitchFamily="18" charset="0"/>
                <a:cs typeface="Times New Roman" pitchFamily="18" charset="0"/>
              </a:rPr>
              <a:t>As it was already mentioned, it is inappropriate to use phrases as keywords, e.g., “a new method for solving tasks with parameter”. It is recommended to avoid “of” and “and” in word combinations, e.g., “teaching and learning”, “teacher and lecturer”, “organizational models of learning”, and other. Usually, a single word cannot be as a keyword (or concept), e.g., “education”, “teaching”, “student”, etc. A keyword may be just a single word, but then it must be very specific like “</a:t>
            </a:r>
            <a:r>
              <a:rPr lang="en-US" sz="2400" dirty="0" err="1">
                <a:latin typeface="Times New Roman" pitchFamily="18" charset="0"/>
                <a:cs typeface="Times New Roman" pitchFamily="18" charset="0"/>
              </a:rPr>
              <a:t>neuroeducation</a:t>
            </a:r>
            <a:r>
              <a:rPr lang="en-US" sz="2400" dirty="0">
                <a:latin typeface="Times New Roman" pitchFamily="18" charset="0"/>
                <a:cs typeface="Times New Roman" pitchFamily="18" charset="0"/>
              </a:rPr>
              <a:t>”, </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87389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836712"/>
            <a:ext cx="8229600" cy="5289451"/>
          </a:xfrm>
        </p:spPr>
        <p:txBody>
          <a:bodyPr>
            <a:noAutofit/>
          </a:bodyPr>
          <a:lstStyle/>
          <a:p>
            <a:pPr marL="0" indent="0" algn="just">
              <a:buNone/>
            </a:pPr>
            <a:r>
              <a:rPr lang="en-US" sz="2400" dirty="0">
                <a:latin typeface="Times New Roman" pitchFamily="18" charset="0"/>
                <a:cs typeface="Times New Roman" pitchFamily="18" charset="0"/>
              </a:rPr>
              <a:t>“nanotechnology”, “</a:t>
            </a:r>
            <a:r>
              <a:rPr lang="en-US" sz="2400" dirty="0" err="1">
                <a:latin typeface="Times New Roman" pitchFamily="18" charset="0"/>
                <a:cs typeface="Times New Roman" pitchFamily="18" charset="0"/>
              </a:rPr>
              <a:t>gamification</a:t>
            </a:r>
            <a:r>
              <a:rPr lang="en-US" sz="2400" dirty="0">
                <a:latin typeface="Times New Roman" pitchFamily="18" charset="0"/>
                <a:cs typeface="Times New Roman" pitchFamily="18" charset="0"/>
              </a:rPr>
              <a:t>” and so on. It is worth to pay attention that according to its initial meaning, a single word makes a keyword. If there are more words, then there is a </a:t>
            </a:r>
            <a:r>
              <a:rPr lang="en-US" sz="2400" dirty="0" err="1">
                <a:latin typeface="Times New Roman" pitchFamily="18" charset="0"/>
                <a:cs typeface="Times New Roman" pitchFamily="18" charset="0"/>
              </a:rPr>
              <a:t>keyphrase</a:t>
            </a:r>
            <a:r>
              <a:rPr lang="en-US" sz="2400" dirty="0">
                <a:latin typeface="Times New Roman" pitchFamily="18" charset="0"/>
                <a:cs typeface="Times New Roman" pitchFamily="18" charset="0"/>
              </a:rPr>
              <a:t>. In the given examples it can be seen that keywords are confused with </a:t>
            </a:r>
            <a:r>
              <a:rPr lang="en-US" sz="2400" dirty="0" err="1">
                <a:latin typeface="Times New Roman" pitchFamily="18" charset="0"/>
                <a:cs typeface="Times New Roman" pitchFamily="18" charset="0"/>
              </a:rPr>
              <a:t>keyphrases</a:t>
            </a:r>
            <a:r>
              <a:rPr lang="en-US" sz="2400" dirty="0">
                <a:latin typeface="Times New Roman" pitchFamily="18" charset="0"/>
                <a:cs typeface="Times New Roman" pitchFamily="18" charset="0"/>
              </a:rPr>
              <a:t>. There is no special difference, however, keywords are single words, while </a:t>
            </a:r>
            <a:r>
              <a:rPr lang="en-US" sz="2400" dirty="0" err="1">
                <a:latin typeface="Times New Roman" pitchFamily="18" charset="0"/>
                <a:cs typeface="Times New Roman" pitchFamily="18" charset="0"/>
              </a:rPr>
              <a:t>keyphrases</a:t>
            </a:r>
            <a:r>
              <a:rPr lang="en-US" sz="2400" dirty="0">
                <a:latin typeface="Times New Roman" pitchFamily="18" charset="0"/>
                <a:cs typeface="Times New Roman" pitchFamily="18" charset="0"/>
              </a:rPr>
              <a:t> are made up of a few words. As it has already been mentioned, both of them </a:t>
            </a:r>
            <a:r>
              <a:rPr lang="en-US" sz="2400" dirty="0" err="1">
                <a:latin typeface="Times New Roman" pitchFamily="18" charset="0"/>
                <a:cs typeface="Times New Roman" pitchFamily="18" charset="0"/>
              </a:rPr>
              <a:t>characterise</a:t>
            </a:r>
            <a:r>
              <a:rPr lang="en-US" sz="2400" dirty="0">
                <a:latin typeface="Times New Roman" pitchFamily="18" charset="0"/>
                <a:cs typeface="Times New Roman" pitchFamily="18" charset="0"/>
              </a:rPr>
              <a:t> the prepared scientific article. However, it is recommended not to confuse. In scientific work practice the term “keyword” has settled. As it has been mentioned, keyword formation of two-three words is grounded and useful carrying out information search. To be exact, such construction is called long tail keywords. However, such keywords in many cases are specific.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3603936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There are cases when it can be complicated to judge about a scientific text only from given keywords because they can be interpreted multi-meaningfully. The authors should evaluate this seeking to avoid keyword multi-meaningfulness. Also, the thing happening quite often is using various abbreviations. Some of them, generally accepted abbreviations can be used e.g., DNA, ICT, AIDS etc</a:t>
            </a:r>
            <a:r>
              <a:rPr lang="en-US" sz="2400" dirty="0" smtClean="0">
                <a:latin typeface="Times New Roman" pitchFamily="18" charset="0"/>
                <a:cs typeface="Times New Roman" pitchFamily="18" charset="0"/>
              </a:rPr>
              <a:t>.</a:t>
            </a:r>
          </a:p>
          <a:p>
            <a:pPr marL="0" indent="0" algn="just">
              <a:buNone/>
            </a:pPr>
            <a:r>
              <a:rPr lang="en-US" sz="2400" b="1" dirty="0" smtClean="0">
                <a:latin typeface="Times New Roman" pitchFamily="18" charset="0"/>
                <a:cs typeface="Times New Roman" pitchFamily="18" charset="0"/>
              </a:rPr>
              <a:t>References:</a:t>
            </a:r>
            <a:endParaRPr lang="ru-RU" sz="2400" b="1" dirty="0">
              <a:latin typeface="Times New Roman" pitchFamily="18" charset="0"/>
              <a:cs typeface="Times New Roman" pitchFamily="18" charset="0"/>
            </a:endParaRPr>
          </a:p>
          <a:p>
            <a:r>
              <a:rPr lang="en-US" sz="1600" b="1" dirty="0" err="1" smtClean="0">
                <a:latin typeface="Times New Roman" pitchFamily="18" charset="0"/>
                <a:cs typeface="Times New Roman" pitchFamily="18" charset="0"/>
              </a:rPr>
              <a:t>Vincentas</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Lamanauskas</a:t>
            </a:r>
            <a:r>
              <a:rPr lang="en-US" sz="1600" b="1" dirty="0" smtClean="0">
                <a:latin typeface="Times New Roman" pitchFamily="18" charset="0"/>
                <a:cs typeface="Times New Roman" pitchFamily="18" charset="0"/>
              </a:rPr>
              <a:t>.(</a:t>
            </a:r>
            <a:r>
              <a:rPr lang="en-US" sz="1600" dirty="0" smtClean="0">
                <a:latin typeface="Times New Roman" pitchFamily="18" charset="0"/>
                <a:cs typeface="Times New Roman" pitchFamily="18" charset="0"/>
              </a:rPr>
              <a:t>2019 </a:t>
            </a:r>
            <a:r>
              <a:rPr lang="en-US" sz="1600" b="1" dirty="0" smtClean="0">
                <a:latin typeface="Times New Roman" pitchFamily="18" charset="0"/>
                <a:cs typeface="Times New Roman" pitchFamily="18" charset="0"/>
              </a:rPr>
              <a:t>)SCIENTIFIC </a:t>
            </a:r>
            <a:r>
              <a:rPr lang="en-US" sz="1600" b="1" dirty="0">
                <a:latin typeface="Times New Roman" pitchFamily="18" charset="0"/>
                <a:cs typeface="Times New Roman" pitchFamily="18" charset="0"/>
              </a:rPr>
              <a:t>ARTICLE PREPARATION: TITLE, ABSTRACT AND </a:t>
            </a:r>
            <a:r>
              <a:rPr lang="en-US" sz="1600" b="1" dirty="0" err="1" smtClean="0">
                <a:latin typeface="Times New Roman" pitchFamily="18" charset="0"/>
                <a:cs typeface="Times New Roman" pitchFamily="18" charset="0"/>
              </a:rPr>
              <a:t>KEYWORDS</a:t>
            </a:r>
            <a:r>
              <a:rPr lang="en-US" sz="1600" dirty="0" err="1">
                <a:latin typeface="Times New Roman" pitchFamily="18" charset="0"/>
                <a:cs typeface="Times New Roman" pitchFamily="18" charset="0"/>
                <a:hlinkClick r:id="rId2"/>
              </a:rPr>
              <a:t>Problems</a:t>
            </a:r>
            <a:r>
              <a:rPr lang="en-US" sz="1600" dirty="0">
                <a:latin typeface="Times New Roman" pitchFamily="18" charset="0"/>
                <a:cs typeface="Times New Roman" pitchFamily="18" charset="0"/>
                <a:hlinkClick r:id="rId2"/>
              </a:rPr>
              <a:t> of Education in the 21st Century</a:t>
            </a:r>
            <a:r>
              <a:rPr lang="en-US" sz="1600" dirty="0">
                <a:latin typeface="Times New Roman" pitchFamily="18" charset="0"/>
                <a:cs typeface="Times New Roman" pitchFamily="18" charset="0"/>
              </a:rPr>
              <a:t> 77(4):456-462 </a:t>
            </a:r>
            <a:endParaRPr lang="ru-RU" sz="1600" dirty="0">
              <a:latin typeface="Times New Roman" pitchFamily="18" charset="0"/>
              <a:cs typeface="Times New Roman" pitchFamily="18" charset="0"/>
            </a:endParaRPr>
          </a:p>
        </p:txBody>
      </p:sp>
    </p:spTree>
    <p:extLst>
      <p:ext uri="{BB962C8B-B14F-4D97-AF65-F5344CB8AC3E}">
        <p14:creationId xmlns:p14="http://schemas.microsoft.com/office/powerpoint/2010/main" val="339260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en-US" sz="2400" dirty="0">
                <a:latin typeface="Times New Roman" pitchFamily="18" charset="0"/>
                <a:cs typeface="Times New Roman" pitchFamily="18" charset="0"/>
              </a:rPr>
              <a:t>At the end of the abstract keywords are usually presented. This is APA style recommendation. The other variants are also possible. Most frequently from 3 to 5 keywords are presented. Undoubtedly, in some cases there can be more of them, however it is obvious that only two keywords, is too little. Except the main research idea (problem), at least one keyword has to identify the carried-out research methodology, e.g., factor analysis, comparative research, qualitative research and so on.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185885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en-US" sz="2400" dirty="0">
                <a:latin typeface="Times New Roman" pitchFamily="18" charset="0"/>
                <a:cs typeface="Times New Roman" pitchFamily="18" charset="0"/>
              </a:rPr>
              <a:t>The author of an article has to evaluate that the chosen keywords as optimally as possible </a:t>
            </a:r>
            <a:r>
              <a:rPr lang="en-US" sz="2400" dirty="0" err="1">
                <a:latin typeface="Times New Roman" pitchFamily="18" charset="0"/>
                <a:cs typeface="Times New Roman" pitchFamily="18" charset="0"/>
              </a:rPr>
              <a:t>characterise</a:t>
            </a:r>
            <a:r>
              <a:rPr lang="en-US" sz="2400" dirty="0">
                <a:latin typeface="Times New Roman" pitchFamily="18" charset="0"/>
                <a:cs typeface="Times New Roman" pitchFamily="18" charset="0"/>
              </a:rPr>
              <a:t> the described research. Though it seems that it is a completely easy task, scientific research practice is different. </a:t>
            </a:r>
            <a:r>
              <a:rPr lang="ru-RU" sz="2400" dirty="0" err="1">
                <a:latin typeface="Times New Roman" pitchFamily="18" charset="0"/>
                <a:cs typeface="Times New Roman" pitchFamily="18" charset="0"/>
              </a:rPr>
              <a:t>Some</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examples</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are</a:t>
            </a:r>
            <a:r>
              <a:rPr lang="ru-RU" sz="2400" dirty="0">
                <a:latin typeface="Times New Roman" pitchFamily="18" charset="0"/>
                <a:cs typeface="Times New Roman" pitchFamily="18" charset="0"/>
              </a:rPr>
              <a:t> </a:t>
            </a:r>
            <a:r>
              <a:rPr lang="ru-RU" sz="2400" dirty="0" err="1" smtClean="0">
                <a:latin typeface="Times New Roman" pitchFamily="18" charset="0"/>
                <a:cs typeface="Times New Roman" pitchFamily="18" charset="0"/>
              </a:rPr>
              <a:t>presented</a:t>
            </a:r>
            <a:r>
              <a:rPr lang="en-US" sz="2400"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a:t>
            </a:r>
            <a:r>
              <a:rPr lang="ru-RU" sz="2400" dirty="0" err="1">
                <a:latin typeface="Times New Roman" pitchFamily="18" charset="0"/>
                <a:cs typeface="Times New Roman" pitchFamily="18" charset="0"/>
              </a:rPr>
              <a:t>Table</a:t>
            </a:r>
            <a:r>
              <a:rPr lang="ru-RU" sz="2400" dirty="0">
                <a:latin typeface="Times New Roman" pitchFamily="18" charset="0"/>
                <a:cs typeface="Times New Roman" pitchFamily="18" charset="0"/>
              </a:rPr>
              <a:t> 4).</a:t>
            </a:r>
          </a:p>
          <a:p>
            <a:endParaRPr lang="ru-RU" dirty="0"/>
          </a:p>
        </p:txBody>
      </p:sp>
    </p:spTree>
    <p:extLst>
      <p:ext uri="{BB962C8B-B14F-4D97-AF65-F5344CB8AC3E}">
        <p14:creationId xmlns:p14="http://schemas.microsoft.com/office/powerpoint/2010/main" val="699072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076098463"/>
              </p:ext>
            </p:extLst>
          </p:nvPr>
        </p:nvGraphicFramePr>
        <p:xfrm>
          <a:off x="539552" y="1556792"/>
          <a:ext cx="8280920" cy="4206240"/>
        </p:xfrm>
        <a:graphic>
          <a:graphicData uri="http://schemas.openxmlformats.org/drawingml/2006/table">
            <a:tbl>
              <a:tblPr firstRow="1" bandRow="1">
                <a:tableStyleId>{5C22544A-7EE6-4342-B048-85BDC9FD1C3A}</a:tableStyleId>
              </a:tblPr>
              <a:tblGrid>
                <a:gridCol w="4140460"/>
                <a:gridCol w="4140460"/>
              </a:tblGrid>
              <a:tr h="2919924">
                <a:tc>
                  <a:txBody>
                    <a:bodyPr/>
                    <a:lstStyle/>
                    <a:p>
                      <a:r>
                        <a:rPr lang="en-US" sz="2400" b="1" kern="1200" dirty="0" smtClean="0">
                          <a:solidFill>
                            <a:schemeClr val="tx1"/>
                          </a:solidFill>
                          <a:effectLst/>
                          <a:latin typeface="+mn-lt"/>
                          <a:ea typeface="+mn-ea"/>
                          <a:cs typeface="+mn-cs"/>
                        </a:rPr>
                        <a:t>Methodology of classroom environment measurement, respecting the diversity of the students of elementary school in the conditions of integration </a:t>
                      </a:r>
                      <a:endParaRPr lang="ru-RU" sz="24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tx1"/>
                          </a:solidFill>
                          <a:effectLst/>
                          <a:latin typeface="+mn-lt"/>
                          <a:ea typeface="+mn-ea"/>
                          <a:cs typeface="+mn-cs"/>
                        </a:rPr>
                        <a:t>Integrative educational reality, conditions of integrated education, diversity of school class, special educational needs of regular school students, equality strategy, selected results of empirical research, recommendations for pedagogical practice </a:t>
                      </a:r>
                      <a:endParaRPr lang="ru-RU" sz="2400" b="1" kern="1200" dirty="0" smtClean="0">
                        <a:solidFill>
                          <a:schemeClr val="tx1"/>
                        </a:solidFill>
                        <a:effectLst/>
                        <a:latin typeface="+mn-lt"/>
                        <a:ea typeface="+mn-ea"/>
                        <a:cs typeface="+mn-cs"/>
                      </a:endParaRPr>
                    </a:p>
                  </a:txBody>
                  <a:tcPr/>
                </a:tc>
              </a:tr>
              <a:tr h="7102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effectLst/>
                          <a:latin typeface="+mn-lt"/>
                          <a:ea typeface="+mn-ea"/>
                          <a:cs typeface="+mn-cs"/>
                        </a:rPr>
                        <a:t>Formative assessment of student progress </a:t>
                      </a:r>
                      <a:endParaRPr lang="ru-RU" sz="2400" kern="1200" dirty="0" smtClean="0">
                        <a:solidFill>
                          <a:schemeClr val="dk1"/>
                        </a:solidFill>
                        <a:effectLst/>
                        <a:latin typeface="+mn-lt"/>
                        <a:ea typeface="+mn-ea"/>
                        <a:cs typeface="+mn-cs"/>
                      </a:endParaRPr>
                    </a:p>
                  </a:txBody>
                  <a:tcPr/>
                </a:tc>
                <a:tc>
                  <a:txBody>
                    <a:bodyPr/>
                    <a:lstStyle/>
                    <a:p>
                      <a:r>
                        <a:rPr lang="ru-RU" sz="2400" b="1" kern="1200" dirty="0" err="1" smtClean="0">
                          <a:solidFill>
                            <a:schemeClr val="dk1"/>
                          </a:solidFill>
                          <a:effectLst/>
                          <a:latin typeface="+mn-lt"/>
                          <a:ea typeface="+mn-ea"/>
                          <a:cs typeface="+mn-cs"/>
                        </a:rPr>
                        <a:t>Assessment</a:t>
                      </a:r>
                      <a:r>
                        <a:rPr lang="ru-RU" sz="2400" b="1" kern="1200" dirty="0" smtClean="0">
                          <a:solidFill>
                            <a:schemeClr val="dk1"/>
                          </a:solidFill>
                          <a:effectLst/>
                          <a:latin typeface="+mn-lt"/>
                          <a:ea typeface="+mn-ea"/>
                          <a:cs typeface="+mn-cs"/>
                        </a:rPr>
                        <a:t>, </a:t>
                      </a:r>
                      <a:r>
                        <a:rPr lang="ru-RU" sz="2400" b="1" kern="1200" dirty="0" err="1" smtClean="0">
                          <a:solidFill>
                            <a:schemeClr val="dk1"/>
                          </a:solidFill>
                          <a:effectLst/>
                          <a:latin typeface="+mn-lt"/>
                          <a:ea typeface="+mn-ea"/>
                          <a:cs typeface="+mn-cs"/>
                        </a:rPr>
                        <a:t>teachers</a:t>
                      </a:r>
                      <a:r>
                        <a:rPr lang="ru-RU" sz="2400" b="1" kern="1200" dirty="0" smtClean="0">
                          <a:solidFill>
                            <a:schemeClr val="dk1"/>
                          </a:solidFill>
                          <a:effectLst/>
                          <a:latin typeface="+mn-lt"/>
                          <a:ea typeface="+mn-ea"/>
                          <a:cs typeface="+mn-cs"/>
                        </a:rPr>
                        <a:t>, </a:t>
                      </a:r>
                      <a:r>
                        <a:rPr lang="ru-RU" sz="2400" b="1" kern="1200" dirty="0" err="1" smtClean="0">
                          <a:solidFill>
                            <a:schemeClr val="dk1"/>
                          </a:solidFill>
                          <a:effectLst/>
                          <a:latin typeface="+mn-lt"/>
                          <a:ea typeface="+mn-ea"/>
                          <a:cs typeface="+mn-cs"/>
                        </a:rPr>
                        <a:t>students</a:t>
                      </a:r>
                      <a:r>
                        <a:rPr lang="ru-RU" sz="2400" b="1" kern="1200" dirty="0" smtClean="0">
                          <a:solidFill>
                            <a:schemeClr val="dk1"/>
                          </a:solidFill>
                          <a:effectLst/>
                          <a:latin typeface="+mn-lt"/>
                          <a:ea typeface="+mn-ea"/>
                          <a:cs typeface="+mn-cs"/>
                        </a:rPr>
                        <a:t> </a:t>
                      </a:r>
                      <a:endParaRPr lang="ru-RU" sz="2400" dirty="0"/>
                    </a:p>
                  </a:txBody>
                  <a:tcPr/>
                </a:tc>
              </a:tr>
            </a:tbl>
          </a:graphicData>
        </a:graphic>
      </p:graphicFrame>
    </p:spTree>
    <p:extLst>
      <p:ext uri="{BB962C8B-B14F-4D97-AF65-F5344CB8AC3E}">
        <p14:creationId xmlns:p14="http://schemas.microsoft.com/office/powerpoint/2010/main" val="2190737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870336890"/>
              </p:ext>
            </p:extLst>
          </p:nvPr>
        </p:nvGraphicFramePr>
        <p:xfrm>
          <a:off x="457200" y="1600200"/>
          <a:ext cx="8229600" cy="384048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sz="2400" b="1" kern="1200" dirty="0" smtClean="0">
                          <a:solidFill>
                            <a:schemeClr val="dk1"/>
                          </a:solidFill>
                          <a:effectLst/>
                          <a:latin typeface="+mn-lt"/>
                          <a:ea typeface="+mn-ea"/>
                          <a:cs typeface="+mn-cs"/>
                        </a:rPr>
                        <a:t>The study of reactions of interaction of metal — binary compounds of metals based on activity series of metals </a:t>
                      </a:r>
                      <a:endParaRPr lang="ru-RU"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effectLst/>
                          <a:latin typeface="+mn-lt"/>
                          <a:ea typeface="+mn-ea"/>
                          <a:cs typeface="+mn-cs"/>
                        </a:rPr>
                        <a:t>Properties of metals, series of metal activity by element, substitution reactions </a:t>
                      </a:r>
                      <a:endParaRPr lang="ru-RU" sz="2400" kern="1200" dirty="0" smtClean="0">
                        <a:solidFill>
                          <a:schemeClr val="dk1"/>
                        </a:solidFill>
                        <a:effectLst/>
                        <a:latin typeface="+mn-lt"/>
                        <a:ea typeface="+mn-ea"/>
                        <a:cs typeface="+mn-cs"/>
                      </a:endParaRPr>
                    </a:p>
                  </a:txBody>
                  <a:tcPr/>
                </a:tc>
              </a:tr>
              <a:tr h="370840">
                <a:tc>
                  <a:txBody>
                    <a:bodyPr/>
                    <a:lstStyle/>
                    <a:p>
                      <a:r>
                        <a:rPr lang="en-US" sz="2400" b="1" kern="1200" dirty="0" smtClean="0">
                          <a:solidFill>
                            <a:schemeClr val="dk1"/>
                          </a:solidFill>
                          <a:effectLst/>
                          <a:latin typeface="+mn-lt"/>
                          <a:ea typeface="+mn-ea"/>
                          <a:cs typeface="+mn-cs"/>
                        </a:rPr>
                        <a:t>Management of the communicative competence development in future physical education teacher </a:t>
                      </a:r>
                      <a:endParaRPr lang="ru-RU" sz="2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effectLst/>
                          <a:latin typeface="+mn-lt"/>
                          <a:ea typeface="+mn-ea"/>
                          <a:cs typeface="+mn-cs"/>
                        </a:rPr>
                        <a:t>Communication, communicative competence, communicative component of training, level of maturity of communicative competence, education </a:t>
                      </a:r>
                      <a:endParaRPr lang="ru-RU" sz="2400" kern="1200" dirty="0" smtClean="0">
                        <a:solidFill>
                          <a:schemeClr val="dk1"/>
                        </a:solidFill>
                        <a:effectLst/>
                        <a:latin typeface="+mn-lt"/>
                        <a:ea typeface="+mn-ea"/>
                        <a:cs typeface="+mn-cs"/>
                      </a:endParaRPr>
                    </a:p>
                  </a:txBody>
                  <a:tcPr/>
                </a:tc>
              </a:tr>
            </a:tbl>
          </a:graphicData>
        </a:graphic>
      </p:graphicFrame>
    </p:spTree>
    <p:extLst>
      <p:ext uri="{BB962C8B-B14F-4D97-AF65-F5344CB8AC3E}">
        <p14:creationId xmlns:p14="http://schemas.microsoft.com/office/powerpoint/2010/main" val="2464030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282388279"/>
              </p:ext>
            </p:extLst>
          </p:nvPr>
        </p:nvGraphicFramePr>
        <p:xfrm>
          <a:off x="467544" y="1600200"/>
          <a:ext cx="8219256" cy="4480560"/>
        </p:xfrm>
        <a:graphic>
          <a:graphicData uri="http://schemas.openxmlformats.org/drawingml/2006/table">
            <a:tbl>
              <a:tblPr firstRow="1" bandRow="1">
                <a:tableStyleId>{5C22544A-7EE6-4342-B048-85BDC9FD1C3A}</a:tableStyleId>
              </a:tblPr>
              <a:tblGrid>
                <a:gridCol w="4104456"/>
                <a:gridCol w="4114800"/>
              </a:tblGrid>
              <a:tr h="370840">
                <a:tc>
                  <a:txBody>
                    <a:bodyPr/>
                    <a:lstStyle/>
                    <a:p>
                      <a:r>
                        <a:rPr lang="en-US" sz="2400" b="1" kern="1200" dirty="0" smtClean="0">
                          <a:solidFill>
                            <a:schemeClr val="tx1"/>
                          </a:solidFill>
                          <a:effectLst/>
                          <a:latin typeface="Times New Roman" pitchFamily="18" charset="0"/>
                          <a:ea typeface="+mn-ea"/>
                          <a:cs typeface="Times New Roman" pitchFamily="18" charset="0"/>
                        </a:rPr>
                        <a:t>The analysis of possibilities of using foreign language texts of literary works in teaching English at the university </a:t>
                      </a:r>
                      <a:endParaRPr lang="ru-RU" sz="2400" dirty="0">
                        <a:solidFill>
                          <a:schemeClr val="tx1"/>
                        </a:solidFill>
                        <a:latin typeface="Times New Roman" pitchFamily="18" charset="0"/>
                        <a:cs typeface="Times New Roman" pitchFamily="18" charset="0"/>
                      </a:endParaRPr>
                    </a:p>
                  </a:txBody>
                  <a:tcPr/>
                </a:tc>
                <a:tc>
                  <a:txBody>
                    <a:bodyPr/>
                    <a:lstStyle/>
                    <a:p>
                      <a:r>
                        <a:rPr lang="en-US" sz="2400" b="1" kern="1200" dirty="0" smtClean="0">
                          <a:solidFill>
                            <a:schemeClr val="tx1"/>
                          </a:solidFill>
                          <a:effectLst/>
                          <a:latin typeface="Times New Roman" pitchFamily="18" charset="0"/>
                          <a:ea typeface="+mn-ea"/>
                          <a:cs typeface="Times New Roman" pitchFamily="18" charset="0"/>
                        </a:rPr>
                        <a:t>Additive complexity, creative tasks, „critical point“, communicative competence, </a:t>
                      </a:r>
                      <a:r>
                        <a:rPr lang="en-US" sz="2400" b="1" kern="1200" dirty="0" err="1" smtClean="0">
                          <a:solidFill>
                            <a:schemeClr val="tx1"/>
                          </a:solidFill>
                          <a:effectLst/>
                          <a:latin typeface="Times New Roman" pitchFamily="18" charset="0"/>
                          <a:ea typeface="+mn-ea"/>
                          <a:cs typeface="Times New Roman" pitchFamily="18" charset="0"/>
                        </a:rPr>
                        <a:t>culturological</a:t>
                      </a:r>
                      <a:r>
                        <a:rPr lang="en-US" sz="2400" b="1" kern="1200" dirty="0" smtClean="0">
                          <a:solidFill>
                            <a:schemeClr val="tx1"/>
                          </a:solidFill>
                          <a:effectLst/>
                          <a:latin typeface="Times New Roman" pitchFamily="18" charset="0"/>
                          <a:ea typeface="+mn-ea"/>
                          <a:cs typeface="Times New Roman" pitchFamily="18" charset="0"/>
                        </a:rPr>
                        <a:t> obstacles, independent reading, intercultural communication, socio-cultural component, structure and features of the text, </a:t>
                      </a:r>
                      <a:r>
                        <a:rPr lang="en-US" sz="2400" b="1" kern="1200" dirty="0" err="1" smtClean="0">
                          <a:solidFill>
                            <a:schemeClr val="tx1"/>
                          </a:solidFill>
                          <a:effectLst/>
                          <a:latin typeface="Times New Roman" pitchFamily="18" charset="0"/>
                          <a:ea typeface="+mn-ea"/>
                          <a:cs typeface="Times New Roman" pitchFamily="18" charset="0"/>
                        </a:rPr>
                        <a:t>unadapted</a:t>
                      </a:r>
                      <a:r>
                        <a:rPr lang="en-US" sz="2400" b="1" kern="1200" dirty="0" smtClean="0">
                          <a:solidFill>
                            <a:schemeClr val="tx1"/>
                          </a:solidFill>
                          <a:effectLst/>
                          <a:latin typeface="Times New Roman" pitchFamily="18" charset="0"/>
                          <a:ea typeface="+mn-ea"/>
                          <a:cs typeface="Times New Roman" pitchFamily="18" charset="0"/>
                        </a:rPr>
                        <a:t> literary works (authentic texts) </a:t>
                      </a:r>
                      <a:endParaRPr lang="ru-RU" sz="2400" b="1" kern="1200" dirty="0" smtClean="0">
                        <a:solidFill>
                          <a:schemeClr val="tx1"/>
                        </a:solidFill>
                        <a:effectLst/>
                        <a:latin typeface="Times New Roman" pitchFamily="18" charset="0"/>
                        <a:ea typeface="+mn-ea"/>
                        <a:cs typeface="Times New Roman" pitchFamily="18" charset="0"/>
                      </a:endParaRPr>
                    </a:p>
                    <a:p>
                      <a:r>
                        <a:rPr lang="en-US" sz="2400" b="1" kern="1200" dirty="0" smtClean="0">
                          <a:solidFill>
                            <a:schemeClr val="tx1"/>
                          </a:solidFill>
                          <a:effectLst/>
                          <a:latin typeface="Times New Roman" pitchFamily="18" charset="0"/>
                          <a:ea typeface="+mn-ea"/>
                          <a:cs typeface="Times New Roman" pitchFamily="18" charset="0"/>
                        </a:rPr>
                        <a:t> </a:t>
                      </a:r>
                      <a:endParaRPr lang="ru-RU" sz="2400" b="1" kern="1200" dirty="0" smtClean="0">
                        <a:solidFill>
                          <a:schemeClr val="tx1"/>
                        </a:solidFill>
                        <a:effectLst/>
                        <a:latin typeface="Times New Roman" pitchFamily="18" charset="0"/>
                        <a:ea typeface="+mn-ea"/>
                        <a:cs typeface="Times New Roman" pitchFamily="18" charset="0"/>
                      </a:endParaRPr>
                    </a:p>
                    <a:p>
                      <a:endParaRPr lang="ru-RU" sz="2400" dirty="0">
                        <a:solidFill>
                          <a:schemeClr val="tx1"/>
                        </a:solidFill>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4206258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algn="just"/>
            <a:r>
              <a:rPr lang="en-US" sz="2400" dirty="0">
                <a:latin typeface="Times New Roman" pitchFamily="18" charset="0"/>
                <a:cs typeface="Times New Roman" pitchFamily="18" charset="0"/>
              </a:rPr>
              <a:t>In Table 4 one can see that both article titles and chosen keywords raise reasonable doubts. In the first case, keywords are obviously unclear, chaotically presented, there are too many of them. Some of them in reality are phrases of the text, but not keywords. In the second case one can see that three words are presented. One can claim reasonably that these are the most general type concepts, practically met in every scientific article of educational field.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2106116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en-US" sz="2400" dirty="0">
                <a:latin typeface="Times New Roman" pitchFamily="18" charset="0"/>
                <a:cs typeface="Times New Roman" pitchFamily="18" charset="0"/>
              </a:rPr>
              <a:t>Using such keywords in the search systems, e.g., Google, one will not find necessary information. In other words, publication will be absolutely non-searchable because Google currently gives 975,000,000 results for “teachers” and 2,870,000,000 results for “students”. In the third example, keywords are also chosen inappropriately. </a:t>
            </a:r>
            <a:endParaRPr lang="ru-RU" sz="24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795842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algn="just"/>
            <a:r>
              <a:rPr lang="en-US" sz="2400" dirty="0">
                <a:latin typeface="Times New Roman" pitchFamily="18" charset="0"/>
                <a:cs typeface="Times New Roman" pitchFamily="18" charset="0"/>
              </a:rPr>
              <a:t>E.g., keyword “education” does not say anything at all about a particular article because it suits to all announced publications in the educational field. The third example given in Table 4 is completely wrong because according to content it is a didactic field publication. According to keywords one cannot decide about the type of a prepared article. In the case of the fourth example, one can speak up the same already mentioned shortcomings. It is most logical when two words make one keyword, in some cases three, e.g., “social media”, “inclusive education”, “peace education”, “quantitative content analysis”, “youth policy monitoring”, etc. </a:t>
            </a:r>
            <a:endParaRPr lang="ru-RU" sz="2400" dirty="0">
              <a:latin typeface="Times New Roman" pitchFamily="18" charset="0"/>
              <a:cs typeface="Times New Roman" pitchFamily="18" charset="0"/>
            </a:endParaRPr>
          </a:p>
        </p:txBody>
      </p:sp>
    </p:spTree>
    <p:extLst>
      <p:ext uri="{BB962C8B-B14F-4D97-AF65-F5344CB8AC3E}">
        <p14:creationId xmlns:p14="http://schemas.microsoft.com/office/powerpoint/2010/main" val="126732329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961</Words>
  <Application>Microsoft Office PowerPoint</Application>
  <PresentationFormat>Экран (4:3)</PresentationFormat>
  <Paragraphs>24</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Keywords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Keywords</dc:title>
  <dc:creator>PChelper.kz</dc:creator>
  <cp:lastModifiedBy>PChelper.kz</cp:lastModifiedBy>
  <cp:revision>6</cp:revision>
  <dcterms:created xsi:type="dcterms:W3CDTF">2020-04-13T05:17:18Z</dcterms:created>
  <dcterms:modified xsi:type="dcterms:W3CDTF">2020-04-13T06:11:59Z</dcterms:modified>
</cp:coreProperties>
</file>